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8" d="100"/>
          <a:sy n="118" d="100"/>
        </p:scale>
        <p:origin x="-1434" y="-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30/07/2013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30/07/2013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30/07/2013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30/07/2013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30/07/2013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30/07/2013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30/07/2013</a:t>
            </a:fld>
            <a:endParaRPr lang="fr-BE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30/07/2013</a:t>
            </a:fld>
            <a:endParaRPr lang="fr-BE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30/07/2013</a:t>
            </a:fld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30/07/2013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30/07/2013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 smtClean="0"/>
              <a:t>Cliquez pour modifier le style du titre</a:t>
            </a:r>
            <a:endParaRPr lang="fr-BE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BE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309A6D-C09C-4548-B29A-6CF363A7E532}" type="datetimeFigureOut">
              <a:rPr lang="fr-FR" smtClean="0"/>
              <a:pPr/>
              <a:t>30/07/2013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4668DC-857F-487D-BFFA-8C0CA5037977}" type="slidenum">
              <a:rPr lang="fr-BE" smtClean="0"/>
              <a:pPr/>
              <a:t>‹N°›</a:t>
            </a:fld>
            <a:endParaRPr lang="fr-BE" dirty="0"/>
          </a:p>
        </p:txBody>
      </p:sp>
      <p:pic>
        <p:nvPicPr>
          <p:cNvPr id="1026" name="Picture 2" descr="C:\Documents and Settings\STCHADJIANE\Bureau\pp vf\logo-dossier-retraites-fo.png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107504" y="0"/>
            <a:ext cx="1512168" cy="1512168"/>
          </a:xfrm>
          <a:prstGeom prst="rect">
            <a:avLst/>
          </a:prstGeom>
          <a:noFill/>
        </p:spPr>
      </p:pic>
      <p:pic>
        <p:nvPicPr>
          <p:cNvPr id="1027" name="Picture 3" descr="C:\Documents and Settings\STCHADJIANE\Bureau\logo_fo_01.png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7812360" y="5733256"/>
            <a:ext cx="1164403" cy="1002728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907704" y="332656"/>
            <a:ext cx="6550496" cy="1728192"/>
          </a:xfrm>
        </p:spPr>
        <p:txBody>
          <a:bodyPr>
            <a:normAutofit fontScale="90000"/>
          </a:bodyPr>
          <a:lstStyle/>
          <a:p>
            <a:r>
              <a:rPr lang="fr-FR" sz="53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10 septembre 2013 : une date à bloquer</a:t>
            </a:r>
            <a:r>
              <a:rPr lang="fr-FR" b="1" dirty="0" smtClean="0">
                <a:solidFill>
                  <a:schemeClr val="hlink"/>
                </a:solidFill>
              </a:rPr>
              <a:t/>
            </a:r>
            <a:br>
              <a:rPr lang="fr-FR" b="1" dirty="0" smtClean="0">
                <a:solidFill>
                  <a:schemeClr val="hlink"/>
                </a:solidFill>
              </a:rPr>
            </a:b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2348880"/>
            <a:ext cx="6400800" cy="1728192"/>
          </a:xfrm>
        </p:spPr>
        <p:txBody>
          <a:bodyPr>
            <a:noAutofit/>
          </a:bodyPr>
          <a:lstStyle/>
          <a:p>
            <a:r>
              <a:rPr lang="fr-FR" altLang="ja-JP" sz="4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Non aux attaques </a:t>
            </a:r>
          </a:p>
          <a:p>
            <a:r>
              <a:rPr lang="fr-FR" altLang="ja-JP" sz="4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sur le pouvoir d’achat des retraités</a:t>
            </a: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fr-FR" sz="3600" b="1" dirty="0" smtClean="0">
                <a:solidFill>
                  <a:srgbClr val="FF0000"/>
                </a:solidFill>
              </a:rPr>
              <a:t>Non à la suppression </a:t>
            </a:r>
            <a:br>
              <a:rPr lang="fr-FR" sz="3600" b="1" dirty="0" smtClean="0">
                <a:solidFill>
                  <a:srgbClr val="FF0000"/>
                </a:solidFill>
              </a:rPr>
            </a:br>
            <a:r>
              <a:rPr lang="fr-FR" sz="3600" b="1" dirty="0" smtClean="0">
                <a:solidFill>
                  <a:srgbClr val="FF0000"/>
                </a:solidFill>
              </a:rPr>
              <a:t>de l’abattement fiscal de 10 % </a:t>
            </a:r>
            <a:endParaRPr lang="fr-FR" sz="3600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608512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fr-FR" dirty="0" smtClean="0"/>
              <a:t>Cet abattement n’a rien à voir avec « les frais professionnels ». Cette mesure fiscale prend en compte les inégalités entre catégories  socioprofessionnelles</a:t>
            </a:r>
          </a:p>
          <a:p>
            <a:pPr>
              <a:lnSpc>
                <a:spcPct val="90000"/>
              </a:lnSpc>
            </a:pPr>
            <a:r>
              <a:rPr lang="fr-FR" dirty="0" smtClean="0"/>
              <a:t>13,6 millions de ménages retraités bénéficient d’un abattement de 10 % sur leur pension</a:t>
            </a:r>
          </a:p>
          <a:p>
            <a:pPr>
              <a:lnSpc>
                <a:spcPct val="90000"/>
              </a:lnSpc>
            </a:pPr>
            <a:r>
              <a:rPr lang="fr-FR" dirty="0" smtClean="0"/>
              <a:t>Plafonné à 3660 € par foyer </a:t>
            </a:r>
            <a:r>
              <a:rPr lang="fr-FR" sz="2400" dirty="0" smtClean="0"/>
              <a:t>(ce qui correspond à une pension mensuelle de 3000 € nets, la moitié pour un couple marié ou pacsé)</a:t>
            </a:r>
            <a:r>
              <a:rPr lang="fr-FR" dirty="0" smtClean="0"/>
              <a:t> </a:t>
            </a:r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fr-FR" sz="3600" b="1" dirty="0" smtClean="0">
                <a:solidFill>
                  <a:srgbClr val="FF0000"/>
                </a:solidFill>
              </a:rPr>
              <a:t>Non à la suppression </a:t>
            </a:r>
            <a:br>
              <a:rPr lang="fr-FR" sz="3600" b="1" dirty="0" smtClean="0">
                <a:solidFill>
                  <a:srgbClr val="FF0000"/>
                </a:solidFill>
              </a:rPr>
            </a:br>
            <a:r>
              <a:rPr lang="fr-FR" sz="3600" b="1" dirty="0" smtClean="0">
                <a:solidFill>
                  <a:srgbClr val="FF0000"/>
                </a:solidFill>
              </a:rPr>
              <a:t>de l’abattement fiscal de 10 % </a:t>
            </a:r>
            <a:endParaRPr lang="fr-FR" sz="36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3921299"/>
          </a:xfrm>
        </p:spPr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fr-FR" sz="3600" b="1" dirty="0" smtClean="0">
                <a:solidFill>
                  <a:srgbClr val="FF0000"/>
                </a:solidFill>
              </a:rPr>
              <a:t>Supprimer cet instrument de justice fiscale</a:t>
            </a:r>
          </a:p>
          <a:p>
            <a:pPr algn="ctr">
              <a:buNone/>
            </a:pPr>
            <a:endParaRPr lang="fr-FR" sz="2400" b="1" dirty="0" smtClean="0">
              <a:solidFill>
                <a:srgbClr val="FF0000"/>
              </a:solidFill>
            </a:endParaRPr>
          </a:p>
          <a:p>
            <a:pPr algn="ctr">
              <a:buNone/>
            </a:pPr>
            <a:r>
              <a:rPr lang="fr-FR" sz="3600" b="1" dirty="0" smtClean="0">
                <a:solidFill>
                  <a:srgbClr val="FF0000"/>
                </a:solidFill>
              </a:rPr>
              <a:t>C’EST</a:t>
            </a:r>
          </a:p>
          <a:p>
            <a:pPr algn="ctr">
              <a:buNone/>
            </a:pPr>
            <a:endParaRPr lang="fr-FR" sz="2400" b="1" dirty="0" smtClean="0">
              <a:solidFill>
                <a:schemeClr val="folHlink"/>
              </a:solidFill>
            </a:endParaRPr>
          </a:p>
          <a:p>
            <a:r>
              <a:rPr lang="fr-FR" dirty="0" smtClean="0"/>
              <a:t>Une nouvelle recette fiscale pour l’État :</a:t>
            </a:r>
            <a:br>
              <a:rPr lang="fr-FR" dirty="0" smtClean="0"/>
            </a:br>
            <a:r>
              <a:rPr lang="fr-FR" dirty="0" smtClean="0"/>
              <a:t>3,1 milliards d’Euros</a:t>
            </a:r>
          </a:p>
          <a:p>
            <a:r>
              <a:rPr lang="fr-FR" dirty="0" smtClean="0"/>
              <a:t>10 millions de ménages perdants</a:t>
            </a:r>
          </a:p>
          <a:p>
            <a:r>
              <a:rPr lang="fr-FR" dirty="0" smtClean="0"/>
              <a:t>790 000 ménages modestes deviendraient imposables</a:t>
            </a:r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fr-FR" sz="3600" b="1" dirty="0" smtClean="0">
                <a:solidFill>
                  <a:srgbClr val="FF0000"/>
                </a:solidFill>
              </a:rPr>
              <a:t>Non à la suppression </a:t>
            </a:r>
            <a:br>
              <a:rPr lang="fr-FR" sz="3600" b="1" dirty="0" smtClean="0">
                <a:solidFill>
                  <a:srgbClr val="FF0000"/>
                </a:solidFill>
              </a:rPr>
            </a:br>
            <a:r>
              <a:rPr lang="fr-FR" sz="3600" b="1" dirty="0" smtClean="0">
                <a:solidFill>
                  <a:srgbClr val="FF0000"/>
                </a:solidFill>
              </a:rPr>
              <a:t>de l’abattement fiscal de 10 % </a:t>
            </a:r>
            <a:endParaRPr lang="fr-FR" sz="36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425355"/>
          </a:xfrm>
        </p:spPr>
        <p:txBody>
          <a:bodyPr>
            <a:normAutofit fontScale="92500" lnSpcReduction="10000"/>
          </a:bodyPr>
          <a:lstStyle/>
          <a:p>
            <a:r>
              <a:rPr lang="fr-FR" dirty="0" smtClean="0"/>
              <a:t>La fiscalisation d’éléments de pensions n’a rien à voir avec une réforme des retraites : c’est une rentrée fiscale supplémentaire pour l’État, qui plus est en l’absence d’une réforme fiscale globale.</a:t>
            </a:r>
          </a:p>
          <a:p>
            <a:r>
              <a:rPr lang="fr-FR" dirty="0" smtClean="0"/>
              <a:t>A la différence de la cotisation, l’impôt n’est pas affecté : même si, pour la première année, la ressource est fléchée « retraite », l’affectation peut changer tous les ans, à chaque loi de financement.</a:t>
            </a:r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FORCE OUVRIERE</a:t>
            </a:r>
            <a:endParaRPr lang="fr-FR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Font typeface="Wingdings" pitchFamily="2" charset="2"/>
              <a:buNone/>
            </a:pPr>
            <a:r>
              <a:rPr lang="fr-FR" sz="4000" b="1" dirty="0" smtClean="0">
                <a:solidFill>
                  <a:srgbClr val="FF0000"/>
                </a:solidFill>
                <a:ea typeface="ＭＳ Ｐゴシック" charset="-128"/>
              </a:rPr>
              <a:t>CONTRE TOUTE ATTAQUE DU POUVOIR D’ACHAT DES RETRAITES : </a:t>
            </a:r>
          </a:p>
          <a:p>
            <a:pPr marL="0" indent="0" algn="ctr">
              <a:buFont typeface="Wingdings" pitchFamily="2" charset="2"/>
              <a:buNone/>
            </a:pPr>
            <a:endParaRPr lang="fr-FR" sz="4000" b="1" dirty="0" smtClean="0">
              <a:solidFill>
                <a:srgbClr val="FF0000"/>
              </a:solidFill>
              <a:ea typeface="ＭＳ Ｐゴシック" charset="-128"/>
            </a:endParaRPr>
          </a:p>
          <a:p>
            <a:pPr marL="0" indent="0" algn="ctr">
              <a:buFont typeface="Wingdings" pitchFamily="2" charset="2"/>
              <a:buNone/>
            </a:pPr>
            <a:r>
              <a:rPr lang="fr-FR" sz="4000" b="1" dirty="0" smtClean="0">
                <a:solidFill>
                  <a:srgbClr val="FF0000"/>
                </a:solidFill>
                <a:ea typeface="ＭＳ Ｐゴシック" charset="-128"/>
              </a:rPr>
              <a:t>MOBILISONS NOUS </a:t>
            </a:r>
            <a:r>
              <a:rPr lang="fr-FR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charset="-128"/>
              </a:rPr>
              <a:t>TOUS</a:t>
            </a:r>
            <a:r>
              <a:rPr lang="fr-FR" sz="4000" b="1" dirty="0" smtClean="0">
                <a:solidFill>
                  <a:srgbClr val="FF0000"/>
                </a:solidFill>
                <a:ea typeface="ＭＳ Ｐゴシック" charset="-128"/>
              </a:rPr>
              <a:t> LE 10 SEPTEMBRE</a:t>
            </a:r>
          </a:p>
          <a:p>
            <a:endParaRPr lang="fr-F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63688" y="620688"/>
            <a:ext cx="6923112" cy="864096"/>
          </a:xfrm>
        </p:spPr>
        <p:txBody>
          <a:bodyPr>
            <a:normAutofit fontScale="90000"/>
          </a:bodyPr>
          <a:lstStyle/>
          <a:p>
            <a:r>
              <a:rPr lang="fr-FR" sz="4000" b="1" dirty="0" smtClean="0">
                <a:solidFill>
                  <a:srgbClr val="FF0000"/>
                </a:solidFill>
                <a:ea typeface="ＭＳ Ｐゴシック" charset="-128"/>
              </a:rPr>
              <a:t>Non aux attaques </a:t>
            </a:r>
            <a:br>
              <a:rPr lang="fr-FR" sz="4000" b="1" dirty="0" smtClean="0">
                <a:solidFill>
                  <a:srgbClr val="FF0000"/>
                </a:solidFill>
                <a:ea typeface="ＭＳ Ｐゴシック" charset="-128"/>
              </a:rPr>
            </a:br>
            <a:r>
              <a:rPr lang="fr-FR" sz="4000" b="1" dirty="0" smtClean="0">
                <a:solidFill>
                  <a:srgbClr val="FF0000"/>
                </a:solidFill>
                <a:ea typeface="ＭＳ Ｐゴシック" charset="-128"/>
              </a:rPr>
              <a:t>sur le pouvoir d’achat des retraités</a:t>
            </a:r>
            <a:r>
              <a:rPr lang="fr-FR" dirty="0" smtClean="0"/>
              <a:t/>
            </a:r>
            <a:br>
              <a:rPr lang="fr-FR" dirty="0" smtClean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chemeClr val="hlink"/>
              </a:buClr>
            </a:pPr>
            <a:endParaRPr lang="fr-FR" dirty="0" smtClean="0"/>
          </a:p>
          <a:p>
            <a:pPr>
              <a:buClr>
                <a:schemeClr val="hlink"/>
              </a:buClr>
            </a:pPr>
            <a:r>
              <a:rPr lang="fr-FR" dirty="0" smtClean="0"/>
              <a:t>Non à la fiscalisation des majorations familiales de pensions </a:t>
            </a:r>
          </a:p>
          <a:p>
            <a:pPr>
              <a:buClr>
                <a:schemeClr val="hlink"/>
              </a:buClr>
              <a:buSzTx/>
              <a:buFont typeface="Wingdings 3" pitchFamily="18" charset="2"/>
              <a:buNone/>
            </a:pPr>
            <a:endParaRPr lang="fr-FR" sz="2800" dirty="0" smtClean="0"/>
          </a:p>
          <a:p>
            <a:pPr>
              <a:buClr>
                <a:schemeClr val="hlink"/>
              </a:buClr>
            </a:pPr>
            <a:r>
              <a:rPr lang="fr-FR" dirty="0" smtClean="0"/>
              <a:t>Non à l’alignement de la CSG</a:t>
            </a:r>
          </a:p>
          <a:p>
            <a:pPr>
              <a:buFont typeface="Wingdings" pitchFamily="2" charset="2"/>
              <a:buNone/>
            </a:pPr>
            <a:endParaRPr lang="fr-FR" sz="2800" dirty="0" smtClean="0"/>
          </a:p>
          <a:p>
            <a:pPr>
              <a:buClr>
                <a:schemeClr val="hlink"/>
              </a:buClr>
            </a:pPr>
            <a:r>
              <a:rPr lang="fr-FR" dirty="0" smtClean="0"/>
              <a:t>Non à la suppression de l’abattement fiscal de 10 % </a:t>
            </a:r>
          </a:p>
          <a:p>
            <a:pPr>
              <a:buNone/>
            </a:pP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547664" y="274638"/>
            <a:ext cx="7139136" cy="1930226"/>
          </a:xfrm>
        </p:spPr>
        <p:txBody>
          <a:bodyPr>
            <a:noAutofit/>
          </a:bodyPr>
          <a:lstStyle/>
          <a:p>
            <a:r>
              <a:rPr lang="fr-FR" sz="3600" b="1" dirty="0" smtClean="0">
                <a:solidFill>
                  <a:srgbClr val="FF0000"/>
                </a:solidFill>
                <a:ea typeface="ＭＳ Ｐゴシック" charset="-128"/>
              </a:rPr>
              <a:t>Non à la fiscalisation </a:t>
            </a:r>
            <a:br>
              <a:rPr lang="fr-FR" sz="3600" b="1" dirty="0" smtClean="0">
                <a:solidFill>
                  <a:srgbClr val="FF0000"/>
                </a:solidFill>
                <a:ea typeface="ＭＳ Ｐゴシック" charset="-128"/>
              </a:rPr>
            </a:br>
            <a:r>
              <a:rPr lang="fr-FR" sz="3600" b="1" dirty="0" smtClean="0">
                <a:solidFill>
                  <a:srgbClr val="FF0000"/>
                </a:solidFill>
                <a:ea typeface="ＭＳ Ｐゴシック" charset="-128"/>
              </a:rPr>
              <a:t>des majorations familiales</a:t>
            </a:r>
            <a:br>
              <a:rPr lang="fr-FR" sz="3600" b="1" dirty="0" smtClean="0">
                <a:solidFill>
                  <a:srgbClr val="FF0000"/>
                </a:solidFill>
                <a:ea typeface="ＭＳ Ｐゴシック" charset="-128"/>
              </a:rPr>
            </a:br>
            <a:endParaRPr lang="fr-FR" sz="3600" b="1" dirty="0" smtClean="0">
              <a:solidFill>
                <a:srgbClr val="FF0000"/>
              </a:solidFill>
              <a:ea typeface="ＭＳ Ｐゴシック" charset="-128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281339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fr-FR" sz="3000" b="1" dirty="0" smtClean="0">
                <a:solidFill>
                  <a:srgbClr val="FF0000"/>
                </a:solidFill>
              </a:rPr>
              <a:t>Les majorations familiales de pension aujourd’hui</a:t>
            </a:r>
          </a:p>
          <a:p>
            <a:r>
              <a:rPr lang="fr-FR" sz="2900" dirty="0" smtClean="0"/>
              <a:t>Condition : homme ou femme ayant eu ou élevé au moins 3 enfants</a:t>
            </a:r>
            <a:r>
              <a:rPr lang="fr-FR" sz="2900" b="1" dirty="0" smtClean="0"/>
              <a:t> </a:t>
            </a:r>
          </a:p>
          <a:p>
            <a:r>
              <a:rPr lang="fr-FR" sz="2900" dirty="0" smtClean="0"/>
              <a:t>Retraite de base et complémentaires  : majoration de 10 % de la pension </a:t>
            </a:r>
            <a:endParaRPr lang="fr-FR" sz="2900" b="1" dirty="0" smtClean="0">
              <a:solidFill>
                <a:schemeClr val="folHlink"/>
              </a:solidFill>
            </a:endParaRPr>
          </a:p>
          <a:p>
            <a:r>
              <a:rPr lang="fr-FR" sz="2900" dirty="0" smtClean="0"/>
              <a:t>Majoration supplémentaire de 5 % par enfant au-delà du troisième dans les régimes spéciaux et la fonction publique</a:t>
            </a:r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63688" y="620688"/>
            <a:ext cx="6923112" cy="1080120"/>
          </a:xfrm>
        </p:spPr>
        <p:txBody>
          <a:bodyPr>
            <a:normAutofit fontScale="90000"/>
          </a:bodyPr>
          <a:lstStyle/>
          <a:p>
            <a:r>
              <a:rPr lang="fr-FR" sz="4000" b="1" dirty="0" smtClean="0">
                <a:solidFill>
                  <a:srgbClr val="FF0000"/>
                </a:solidFill>
                <a:ea typeface="ＭＳ Ｐゴシック" charset="-128"/>
              </a:rPr>
              <a:t>Non à la fiscalisation </a:t>
            </a:r>
            <a:br>
              <a:rPr lang="fr-FR" sz="4000" b="1" dirty="0" smtClean="0">
                <a:solidFill>
                  <a:srgbClr val="FF0000"/>
                </a:solidFill>
                <a:ea typeface="ＭＳ Ｐゴシック" charset="-128"/>
              </a:rPr>
            </a:br>
            <a:r>
              <a:rPr lang="fr-FR" sz="4000" b="1" dirty="0" smtClean="0">
                <a:solidFill>
                  <a:srgbClr val="FF0000"/>
                </a:solidFill>
                <a:ea typeface="ＭＳ Ｐゴシック" charset="-128"/>
              </a:rPr>
              <a:t>des majorations familiales</a:t>
            </a:r>
            <a:r>
              <a:rPr lang="fr-FR" sz="2700" dirty="0" smtClean="0"/>
              <a:t> </a:t>
            </a:r>
            <a:r>
              <a:rPr lang="fr-FR" sz="6600" dirty="0" smtClean="0"/>
              <a:t/>
            </a:r>
            <a:br>
              <a:rPr lang="fr-FR" sz="6600" dirty="0" smtClean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2132856"/>
            <a:ext cx="8229600" cy="3993307"/>
          </a:xfrm>
        </p:spPr>
        <p:txBody>
          <a:bodyPr/>
          <a:lstStyle/>
          <a:p>
            <a:pPr algn="ctr">
              <a:buNone/>
            </a:pPr>
            <a:r>
              <a:rPr lang="fr-FR" sz="2800" b="1" dirty="0" smtClean="0">
                <a:solidFill>
                  <a:srgbClr val="FF0000"/>
                </a:solidFill>
              </a:rPr>
              <a:t>Les majorations familiales de pension </a:t>
            </a:r>
          </a:p>
          <a:p>
            <a:endParaRPr lang="fr-FR" b="1" dirty="0" smtClean="0">
              <a:solidFill>
                <a:schemeClr val="folHlink"/>
              </a:solidFill>
            </a:endParaRPr>
          </a:p>
          <a:p>
            <a:r>
              <a:rPr lang="fr-FR" dirty="0" smtClean="0"/>
              <a:t>Soumises à la CSG et à la CRDS</a:t>
            </a:r>
          </a:p>
          <a:p>
            <a:r>
              <a:rPr lang="fr-FR" dirty="0" smtClean="0"/>
              <a:t>Non imposables pour traduire la prise en compte par la fiscalité des charges de famille passées des ménages</a:t>
            </a:r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fr-FR" sz="3600" b="1" dirty="0" smtClean="0">
                <a:solidFill>
                  <a:srgbClr val="FF0000"/>
                </a:solidFill>
                <a:ea typeface="ＭＳ Ｐゴシック" charset="-128"/>
              </a:rPr>
              <a:t>Non à la fiscalisation </a:t>
            </a:r>
            <a:br>
              <a:rPr lang="fr-FR" sz="3600" b="1" dirty="0" smtClean="0">
                <a:solidFill>
                  <a:srgbClr val="FF0000"/>
                </a:solidFill>
                <a:ea typeface="ＭＳ Ｐゴシック" charset="-128"/>
              </a:rPr>
            </a:br>
            <a:r>
              <a:rPr lang="fr-FR" sz="3600" b="1" dirty="0" smtClean="0">
                <a:solidFill>
                  <a:srgbClr val="FF0000"/>
                </a:solidFill>
                <a:ea typeface="ＭＳ Ｐゴシック" charset="-128"/>
              </a:rPr>
              <a:t>des majorations familiales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2204865"/>
            <a:ext cx="8229600" cy="3384376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fr-FR" sz="2800" b="1" dirty="0" smtClean="0">
                <a:solidFill>
                  <a:srgbClr val="FF0000"/>
                </a:solidFill>
              </a:rPr>
              <a:t>La fiscalisation des majorations familiales</a:t>
            </a:r>
            <a:br>
              <a:rPr lang="fr-FR" sz="2800" b="1" dirty="0" smtClean="0">
                <a:solidFill>
                  <a:srgbClr val="FF0000"/>
                </a:solidFill>
              </a:rPr>
            </a:br>
            <a:endParaRPr lang="fr-FR" sz="2800" b="1" dirty="0" smtClean="0">
              <a:solidFill>
                <a:srgbClr val="FF0000"/>
              </a:solidFill>
            </a:endParaRPr>
          </a:p>
          <a:p>
            <a:pPr algn="ctr">
              <a:buNone/>
            </a:pPr>
            <a:r>
              <a:rPr lang="fr-FR" sz="2800" b="1" dirty="0" smtClean="0">
                <a:solidFill>
                  <a:srgbClr val="FF0000"/>
                </a:solidFill>
              </a:rPr>
              <a:t>C’EST</a:t>
            </a:r>
          </a:p>
          <a:p>
            <a:pPr algn="ctr">
              <a:buNone/>
            </a:pPr>
            <a:endParaRPr lang="fr-FR" sz="2800" b="1" dirty="0" smtClean="0">
              <a:solidFill>
                <a:schemeClr val="folHlink"/>
              </a:solidFill>
            </a:endParaRPr>
          </a:p>
          <a:p>
            <a:r>
              <a:rPr lang="fr-FR" dirty="0" smtClean="0"/>
              <a:t>3 millions de ménages concernés</a:t>
            </a:r>
          </a:p>
          <a:p>
            <a:r>
              <a:rPr lang="fr-FR" dirty="0" smtClean="0"/>
              <a:t>890 millions d’euros de recettes fiscales supplémentaires</a:t>
            </a:r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fr-FR" sz="3600" b="1" dirty="0" smtClean="0">
                <a:solidFill>
                  <a:srgbClr val="FF0000"/>
                </a:solidFill>
                <a:ea typeface="ＭＳ Ｐゴシック" charset="-128"/>
              </a:rPr>
              <a:t>Non à l’alignement de la CSG </a:t>
            </a:r>
            <a:br>
              <a:rPr lang="fr-FR" sz="3600" b="1" dirty="0" smtClean="0">
                <a:solidFill>
                  <a:srgbClr val="FF0000"/>
                </a:solidFill>
                <a:ea typeface="ＭＳ Ｐゴシック" charset="-128"/>
              </a:rPr>
            </a:br>
            <a:r>
              <a:rPr lang="fr-FR" sz="3600" b="1" dirty="0" smtClean="0">
                <a:solidFill>
                  <a:srgbClr val="FF0000"/>
                </a:solidFill>
                <a:ea typeface="ＭＳ Ｐゴシック" charset="-128"/>
              </a:rPr>
              <a:t>sur les pensions de retraite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ctr">
              <a:buNone/>
            </a:pPr>
            <a:endParaRPr lang="fr-FR" b="1" dirty="0" smtClean="0">
              <a:solidFill>
                <a:srgbClr val="FF0000"/>
              </a:solidFill>
            </a:endParaRPr>
          </a:p>
          <a:p>
            <a:pPr algn="ctr">
              <a:buNone/>
            </a:pPr>
            <a:r>
              <a:rPr lang="fr-FR" b="1" dirty="0" smtClean="0">
                <a:solidFill>
                  <a:srgbClr val="FF0000"/>
                </a:solidFill>
              </a:rPr>
              <a:t>Aujourd’hui, trois taux de CSG et de CRDS</a:t>
            </a:r>
          </a:p>
          <a:p>
            <a:pPr algn="ctr">
              <a:buNone/>
            </a:pPr>
            <a:endParaRPr lang="fr-FR" b="1" dirty="0" smtClean="0">
              <a:solidFill>
                <a:schemeClr val="folHlink"/>
              </a:solidFill>
            </a:endParaRPr>
          </a:p>
          <a:p>
            <a:r>
              <a:rPr lang="fr-FR" dirty="0" smtClean="0"/>
              <a:t>Exonération pour les retraités qui ne paient pas de taxe foncière </a:t>
            </a:r>
            <a:r>
              <a:rPr lang="fr-FR" dirty="0" smtClean="0">
                <a:solidFill>
                  <a:schemeClr val="folHlink"/>
                </a:solidFill>
              </a:rPr>
              <a:t> </a:t>
            </a:r>
            <a:r>
              <a:rPr lang="fr-FR" dirty="0" smtClean="0"/>
              <a:t>: </a:t>
            </a:r>
            <a:br>
              <a:rPr lang="fr-FR" dirty="0" smtClean="0"/>
            </a:br>
            <a:r>
              <a:rPr lang="fr-FR" dirty="0" smtClean="0"/>
              <a:t>29 % des retraités </a:t>
            </a:r>
            <a:r>
              <a:rPr lang="fr-FR" sz="2000" dirty="0" smtClean="0"/>
              <a:t>(revenus du foyer inférieurs à 10 024 € en 2010)</a:t>
            </a:r>
          </a:p>
          <a:p>
            <a:r>
              <a:rPr lang="fr-FR" dirty="0" smtClean="0"/>
              <a:t>Taux réduit de 3,8 % de CSG et 0,5 % de CRDS :</a:t>
            </a:r>
            <a:br>
              <a:rPr lang="fr-FR" dirty="0" smtClean="0"/>
            </a:br>
            <a:r>
              <a:rPr lang="fr-FR" dirty="0" smtClean="0"/>
              <a:t>15 % des retraités </a:t>
            </a:r>
            <a:r>
              <a:rPr lang="fr-FR" sz="2000" dirty="0" smtClean="0"/>
              <a:t>(impôt sur le revenu inférieur à 61 € en 2011) </a:t>
            </a:r>
          </a:p>
          <a:p>
            <a:r>
              <a:rPr lang="fr-FR" dirty="0" smtClean="0"/>
              <a:t>Taux plein de 6,6 % de CSG et 0,5 % de CRDS</a:t>
            </a:r>
            <a:r>
              <a:rPr lang="fr-FR" sz="2000" dirty="0" smtClean="0"/>
              <a:t> : </a:t>
            </a:r>
            <a:br>
              <a:rPr lang="fr-FR" sz="2000" dirty="0" smtClean="0"/>
            </a:br>
            <a:r>
              <a:rPr lang="fr-FR" dirty="0" smtClean="0"/>
              <a:t>56 % des retraités</a:t>
            </a:r>
            <a:r>
              <a:rPr lang="fr-FR" sz="2000" dirty="0" smtClean="0"/>
              <a:t> (impôt sur le revenu supérieur à 61 € en 2011) </a:t>
            </a:r>
          </a:p>
          <a:p>
            <a:pPr>
              <a:buNone/>
            </a:pP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fr-FR" sz="3600" b="1" dirty="0" smtClean="0">
                <a:solidFill>
                  <a:srgbClr val="FF0000"/>
                </a:solidFill>
                <a:ea typeface="ＭＳ Ｐゴシック" charset="-128"/>
              </a:rPr>
              <a:t>Non à l’alignement de la CSG </a:t>
            </a:r>
            <a:br>
              <a:rPr lang="fr-FR" sz="3600" b="1" dirty="0" smtClean="0">
                <a:solidFill>
                  <a:srgbClr val="FF0000"/>
                </a:solidFill>
                <a:ea typeface="ＭＳ Ｐゴシック" charset="-128"/>
              </a:rPr>
            </a:br>
            <a:r>
              <a:rPr lang="fr-FR" sz="3600" b="1" dirty="0" smtClean="0">
                <a:solidFill>
                  <a:srgbClr val="FF0000"/>
                </a:solidFill>
                <a:ea typeface="ＭＳ Ｐゴシック" charset="-128"/>
              </a:rPr>
              <a:t>sur les pensions de retraite</a:t>
            </a:r>
            <a:endParaRPr lang="fr-FR" sz="36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137323"/>
          </a:xfrm>
        </p:spPr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fr-FR" sz="3600" b="1" dirty="0" smtClean="0">
                <a:solidFill>
                  <a:srgbClr val="FF0000"/>
                </a:solidFill>
              </a:rPr>
              <a:t>Aligner le taux de CSG des retraités imposables sur celui des actifs </a:t>
            </a:r>
          </a:p>
          <a:p>
            <a:pPr algn="ctr">
              <a:buNone/>
            </a:pPr>
            <a:endParaRPr lang="fr-FR" sz="3600" b="1" dirty="0" smtClean="0">
              <a:solidFill>
                <a:srgbClr val="FF0000"/>
              </a:solidFill>
            </a:endParaRPr>
          </a:p>
          <a:p>
            <a:pPr algn="ctr">
              <a:buNone/>
            </a:pPr>
            <a:r>
              <a:rPr lang="fr-FR" sz="3100" b="1" dirty="0" smtClean="0">
                <a:solidFill>
                  <a:srgbClr val="FF0000"/>
                </a:solidFill>
              </a:rPr>
              <a:t>C’EST</a:t>
            </a:r>
          </a:p>
          <a:p>
            <a:pPr algn="ctr">
              <a:buNone/>
            </a:pPr>
            <a:endParaRPr lang="fr-FR" sz="2600" b="1" dirty="0" smtClean="0">
              <a:solidFill>
                <a:schemeClr val="folHlink"/>
              </a:solidFill>
            </a:endParaRPr>
          </a:p>
          <a:p>
            <a:r>
              <a:rPr lang="fr-FR" dirty="0" smtClean="0"/>
              <a:t>Une taxe supplémentaire de 0,9 % sur le montant des retraites et des pensions</a:t>
            </a:r>
          </a:p>
          <a:p>
            <a:r>
              <a:rPr lang="fr-FR" dirty="0" smtClean="0"/>
              <a:t>Une ponction de près de 2 milliards d’euros sur les retraites</a:t>
            </a:r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fr-FR" sz="3600" b="1" dirty="0" smtClean="0">
                <a:solidFill>
                  <a:srgbClr val="FF0000"/>
                </a:solidFill>
                <a:ea typeface="ＭＳ Ｐゴシック" charset="-128"/>
              </a:rPr>
              <a:t>Non à l’alignement de la CSG </a:t>
            </a:r>
            <a:br>
              <a:rPr lang="fr-FR" sz="3600" b="1" dirty="0" smtClean="0">
                <a:solidFill>
                  <a:srgbClr val="FF0000"/>
                </a:solidFill>
                <a:ea typeface="ＭＳ Ｐゴシック" charset="-128"/>
              </a:rPr>
            </a:br>
            <a:r>
              <a:rPr lang="fr-FR" sz="3600" b="1" dirty="0" smtClean="0">
                <a:solidFill>
                  <a:srgbClr val="FF0000"/>
                </a:solidFill>
                <a:ea typeface="ＭＳ Ｐゴシック" charset="-128"/>
              </a:rPr>
              <a:t>sur les pensions de retraite</a:t>
            </a:r>
            <a:endParaRPr lang="fr-FR" sz="36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209331"/>
          </a:xfrm>
        </p:spPr>
        <p:txBody>
          <a:bodyPr>
            <a:normAutofit lnSpcReduction="10000"/>
          </a:bodyPr>
          <a:lstStyle/>
          <a:p>
            <a:pPr algn="ctr">
              <a:lnSpc>
                <a:spcPct val="90000"/>
              </a:lnSpc>
              <a:buNone/>
            </a:pPr>
            <a:r>
              <a:rPr lang="fr-FR" b="1" dirty="0" smtClean="0">
                <a:solidFill>
                  <a:srgbClr val="FF0000"/>
                </a:solidFill>
              </a:rPr>
              <a:t>Augmenter le taux de  CSG des retraités</a:t>
            </a:r>
          </a:p>
          <a:p>
            <a:pPr algn="ctr">
              <a:lnSpc>
                <a:spcPct val="90000"/>
              </a:lnSpc>
              <a:buNone/>
            </a:pPr>
            <a:r>
              <a:rPr lang="fr-FR" b="1" dirty="0" smtClean="0">
                <a:solidFill>
                  <a:srgbClr val="FF0000"/>
                </a:solidFill>
              </a:rPr>
              <a:t>c’est inacceptable</a:t>
            </a:r>
          </a:p>
          <a:p>
            <a:pPr algn="ctr">
              <a:lnSpc>
                <a:spcPct val="90000"/>
              </a:lnSpc>
              <a:buNone/>
            </a:pPr>
            <a:endParaRPr lang="fr-FR" b="1" dirty="0" smtClean="0">
              <a:solidFill>
                <a:schemeClr val="folHlink"/>
              </a:solidFill>
            </a:endParaRPr>
          </a:p>
          <a:p>
            <a:pPr>
              <a:lnSpc>
                <a:spcPct val="90000"/>
              </a:lnSpc>
              <a:buNone/>
            </a:pPr>
            <a:r>
              <a:rPr lang="fr-FR" dirty="0" smtClean="0"/>
              <a:t>Cette taxe viendrait s’ajouter :</a:t>
            </a:r>
          </a:p>
          <a:p>
            <a:pPr>
              <a:lnSpc>
                <a:spcPct val="90000"/>
              </a:lnSpc>
              <a:buFont typeface="Wingdings" pitchFamily="2" charset="2"/>
              <a:buChar char="§"/>
            </a:pPr>
            <a:r>
              <a:rPr lang="fr-FR" dirty="0" smtClean="0"/>
              <a:t>à la CASA de 0,30 % mise en œuvre depuis le 1er avril 2013,</a:t>
            </a:r>
          </a:p>
          <a:p>
            <a:pPr>
              <a:lnSpc>
                <a:spcPct val="90000"/>
              </a:lnSpc>
              <a:buFont typeface="Wingdings" pitchFamily="2" charset="2"/>
              <a:buChar char="§"/>
            </a:pPr>
            <a:r>
              <a:rPr lang="fr-FR" dirty="0" smtClean="0"/>
              <a:t>à la non revalorisation des barèmes d’impôt,</a:t>
            </a:r>
          </a:p>
          <a:p>
            <a:pPr>
              <a:lnSpc>
                <a:spcPct val="90000"/>
              </a:lnSpc>
              <a:buFont typeface="Wingdings" pitchFamily="2" charset="2"/>
              <a:buChar char="§"/>
            </a:pPr>
            <a:r>
              <a:rPr lang="fr-FR" dirty="0" smtClean="0"/>
              <a:t>et à la suppression de la demi-part pour les veufs, veuves et isolés. </a:t>
            </a:r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fr-FR" sz="3600" b="1" dirty="0" smtClean="0">
                <a:solidFill>
                  <a:srgbClr val="FF0000"/>
                </a:solidFill>
                <a:ea typeface="ＭＳ Ｐゴシック" charset="-128"/>
              </a:rPr>
              <a:t>Non à l’alignement de la CSG </a:t>
            </a:r>
            <a:br>
              <a:rPr lang="fr-FR" sz="3600" b="1" dirty="0" smtClean="0">
                <a:solidFill>
                  <a:srgbClr val="FF0000"/>
                </a:solidFill>
                <a:ea typeface="ＭＳ Ｐゴシック" charset="-128"/>
              </a:rPr>
            </a:br>
            <a:r>
              <a:rPr lang="fr-FR" sz="3600" b="1" dirty="0" smtClean="0">
                <a:solidFill>
                  <a:srgbClr val="FF0000"/>
                </a:solidFill>
                <a:ea typeface="ＭＳ Ｐゴシック" charset="-128"/>
              </a:rPr>
              <a:t>sur les pensions de retraite</a:t>
            </a:r>
            <a:endParaRPr lang="fr-FR" sz="36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3921299"/>
          </a:xfrm>
        </p:spPr>
        <p:txBody>
          <a:bodyPr/>
          <a:lstStyle/>
          <a:p>
            <a:pPr algn="ctr">
              <a:buNone/>
            </a:pPr>
            <a:r>
              <a:rPr lang="fr-FR" b="1" dirty="0" smtClean="0">
                <a:solidFill>
                  <a:srgbClr val="FF0000"/>
                </a:solidFill>
              </a:rPr>
              <a:t>Supprimer cet instrument de justice fiscale</a:t>
            </a:r>
          </a:p>
          <a:p>
            <a:pPr algn="ctr">
              <a:buNone/>
            </a:pPr>
            <a:r>
              <a:rPr lang="fr-FR" sz="2900" b="1" dirty="0" smtClean="0">
                <a:solidFill>
                  <a:srgbClr val="FF0000"/>
                </a:solidFill>
              </a:rPr>
              <a:t>C’EST</a:t>
            </a:r>
          </a:p>
          <a:p>
            <a:pPr algn="ctr">
              <a:buNone/>
            </a:pPr>
            <a:endParaRPr lang="fr-FR" sz="2000" b="1" dirty="0" smtClean="0">
              <a:solidFill>
                <a:schemeClr val="folHlink"/>
              </a:solidFill>
            </a:endParaRPr>
          </a:p>
          <a:p>
            <a:r>
              <a:rPr lang="fr-FR" sz="2900" dirty="0" smtClean="0"/>
              <a:t>Amputer le niveau de vie de tous les retraités imposables </a:t>
            </a:r>
          </a:p>
          <a:p>
            <a:r>
              <a:rPr lang="fr-FR" sz="2900" dirty="0" smtClean="0"/>
              <a:t>Etrangler financièrement nombre de petites retraites qui deviendraient imposables</a:t>
            </a:r>
          </a:p>
          <a:p>
            <a:endParaRPr lang="fr-FR" dirty="0" smtClean="0"/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413</Words>
  <Application>Microsoft Office PowerPoint</Application>
  <PresentationFormat>Affichage à l'écran (4:3)</PresentationFormat>
  <Paragraphs>73</Paragraphs>
  <Slides>13</Slides>
  <Notes>0</Notes>
  <HiddenSlides>1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13</vt:i4>
      </vt:variant>
    </vt:vector>
  </HeadingPairs>
  <TitlesOfParts>
    <vt:vector size="14" baseType="lpstr">
      <vt:lpstr>Thème Office</vt:lpstr>
      <vt:lpstr>10 septembre 2013 : une date à bloquer </vt:lpstr>
      <vt:lpstr>Non aux attaques  sur le pouvoir d’achat des retraités </vt:lpstr>
      <vt:lpstr>Non à la fiscalisation  des majorations familiales </vt:lpstr>
      <vt:lpstr>Non à la fiscalisation  des majorations familiales  </vt:lpstr>
      <vt:lpstr>Non à la fiscalisation  des majorations familiales</vt:lpstr>
      <vt:lpstr>Non à l’alignement de la CSG  sur les pensions de retraite</vt:lpstr>
      <vt:lpstr>Non à l’alignement de la CSG  sur les pensions de retraite</vt:lpstr>
      <vt:lpstr>Non à l’alignement de la CSG  sur les pensions de retraite</vt:lpstr>
      <vt:lpstr>Non à l’alignement de la CSG  sur les pensions de retraite</vt:lpstr>
      <vt:lpstr>Non à la suppression  de l’abattement fiscal de 10 % </vt:lpstr>
      <vt:lpstr>Non à la suppression  de l’abattement fiscal de 10 % </vt:lpstr>
      <vt:lpstr>Non à la suppression  de l’abattement fiscal de 10 % </vt:lpstr>
      <vt:lpstr>FORCE OUVRIERE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Catherine Vérite</dc:creator>
  <cp:lastModifiedBy>Catherine Vérite</cp:lastModifiedBy>
  <cp:revision>16</cp:revision>
  <dcterms:modified xsi:type="dcterms:W3CDTF">2013-07-30T10:20:11Z</dcterms:modified>
</cp:coreProperties>
</file>